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63" r:id="rId5"/>
    <p:sldId id="264" r:id="rId6"/>
    <p:sldId id="265" r:id="rId7"/>
    <p:sldId id="257" r:id="rId8"/>
    <p:sldId id="266" r:id="rId9"/>
    <p:sldId id="267" r:id="rId10"/>
    <p:sldId id="268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D92"/>
    <a:srgbClr val="096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45"/>
  </p:normalViewPr>
  <p:slideViewPr>
    <p:cSldViewPr snapToGrid="0">
      <p:cViewPr>
        <p:scale>
          <a:sx n="100" d="100"/>
          <a:sy n="100" d="100"/>
        </p:scale>
        <p:origin x="95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0F4BE-FA10-44EC-8A0C-2AB4CAE007B6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C9D45-15F8-463F-A506-D05416AF2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4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C9D45-15F8-463F-A506-D05416AF2BB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9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66FE3-6CED-9082-D499-621CAA1DC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87136E-7F13-B600-16C1-16D8367AE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0C97E-684B-1E2E-DF4D-70BB239D2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130B-B1D6-BA43-8420-5EC7412C2FC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B90E8-978C-E73F-376F-587C8A7D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53E027-4B18-E919-DD9B-88E4821B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946B-6B80-C149-89BB-49F59629C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9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ED87E-72DE-F133-1A65-894F6446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EB9AB8-3D7F-63CB-DF13-3FB18E964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9D726-2B9E-5456-095C-B370AD6F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130B-B1D6-BA43-8420-5EC7412C2FC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1FF82-AE13-249A-65CC-D455E232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65CE28-1A89-FD71-BBEF-451EE619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946B-6B80-C149-89BB-49F59629C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6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94835F-E981-D267-D372-95F25E6A5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B3DAF0-A8BE-B09F-ED7D-FE0C3CA25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6FF728-6B67-D4FF-A37F-4AFAE047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130B-B1D6-BA43-8420-5EC7412C2FC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EA0778-55C1-6C42-7BBC-01C29D4C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7D4EED-823A-E1B7-F2E1-E641BB9F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946B-6B80-C149-89BB-49F59629C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1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45B68-F668-2239-0663-9D901040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391AEC-2DFA-42A4-D89E-6A64E1A86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336DC-DA7F-3528-C85F-A46C8B17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130B-B1D6-BA43-8420-5EC7412C2FC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315DD-4686-A54E-60C1-62051881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194A42-B6BC-3B82-02DA-F9C986F7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946B-6B80-C149-89BB-49F59629C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5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F551A-C0D4-2791-E102-F7634D26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304256-5A9A-C9FE-E3A4-F647E6DD8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CFEDF-F73F-FCC8-EC2B-23AE7F11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130B-B1D6-BA43-8420-5EC7412C2FC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EE36B-D7EC-DB8A-2E1D-659B2DE8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0FB0CB-6A06-A043-459D-514D772F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946B-6B80-C149-89BB-49F59629C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1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095E3-94A0-4C35-9DE5-AE14398B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E26D6C-2867-99F0-C17F-BFDDEECEC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50438A-C608-2DFD-656B-B1F80A0D9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677953-4E09-4B80-1EB5-45235FB9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130B-B1D6-BA43-8420-5EC7412C2FC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D518AB-403E-76F3-1E32-1E12FF18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EA9124-1B5E-31DA-0B41-C51A4D60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946B-6B80-C149-89BB-49F59629C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080C9-6F6C-37D9-A388-A9D44837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8359F9-D2FE-522F-0BC9-4F3643F5A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2F4865-80C8-1EB7-88CF-8427E452C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28942D-BD0F-A105-D8ED-6F14BE40B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6B53FD-C7E8-74F8-1D8F-C39291B95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EF0850-A65E-8733-306F-7FB21427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130B-B1D6-BA43-8420-5EC7412C2FC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325BF8-A18B-067D-6588-83878324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8EEE72-3D53-23FE-5316-F220F096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946B-6B80-C149-89BB-49F59629C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1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110DA-0A8F-E1E8-C726-07B5E25B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CC3C87-15B0-E520-9AE1-0F67C801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130B-B1D6-BA43-8420-5EC7412C2FC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38ECC-DAFA-152F-4B8F-3244DA42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0BE103-5C4E-0E63-1791-D0156D95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946B-6B80-C149-89BB-49F59629C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6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FA5054-38B1-9089-3D3D-37D0395B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130B-B1D6-BA43-8420-5EC7412C2FC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3CDCB3-24C2-6A09-AC62-093C954F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FDF1CE-4327-59E8-DCC2-BBB4A191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946B-6B80-C149-89BB-49F59629C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1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F51FA-DFC7-B1AE-5311-DAB0B4FE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B36D06-6C68-8F4E-D911-DF1A356B4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594035-C4C7-4824-BC68-FED724F13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1A4FD3-03A6-6958-672A-8075D3C3A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130B-B1D6-BA43-8420-5EC7412C2FC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E715AD-6AC1-647F-182A-A64267D76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69613F-FCBE-DD84-3370-14FD0689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946B-6B80-C149-89BB-49F59629C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14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581E9-BC4E-15C4-3B01-32DC843D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2652B6-2F46-B851-F1D3-8388D7674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9A10DF-926E-E698-CEA2-A7091EF97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81CFFC-7A0F-083E-AC87-98694D8D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130B-B1D6-BA43-8420-5EC7412C2FC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6FDE88-C80C-6B9E-C9E7-F6C8E968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F8371F-2661-2F60-7363-D402AF48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946B-6B80-C149-89BB-49F59629C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7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0BBDE-B5A7-E7DE-45AB-FBB7BEDF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11AF9-0912-0D04-5CA7-12E23CC11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935F83-CA35-8465-8504-AF9B3D920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F4130B-B1D6-BA43-8420-5EC7412C2FC1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D66C8-D5B6-E1A4-9B36-F29B22FCB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3AE2D-7C01-8FBA-23F6-2C9A095D6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31946B-6B80-C149-89BB-49F59629C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5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E003B-65AF-5D5F-8172-5C8BF5F18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2936" y="3113845"/>
            <a:ext cx="9144000" cy="1470712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Franklin Gothic Medium" panose="020B0603020102020204" pitchFamily="34" charset="0"/>
                <a:ea typeface="Yu Gothic UI Semilight" panose="020B0400000000000000" pitchFamily="34" charset="-128"/>
              </a:rPr>
              <a:t>ЦЕНТР ОПЕРЕЖАЮЩЕЙ ПРОФЕССИОНАЛЬНОЙ ПОДГОТОВКИ</a:t>
            </a:r>
            <a:br>
              <a:rPr lang="ru-RU" sz="4400" b="1" dirty="0">
                <a:solidFill>
                  <a:schemeClr val="bg1"/>
                </a:solidFill>
                <a:latin typeface="Franklin Gothic Medium" panose="020B0603020102020204" pitchFamily="34" charset="0"/>
                <a:ea typeface="Yu Gothic UI Semilight" panose="020B0400000000000000" pitchFamily="34" charset="-128"/>
              </a:rPr>
            </a:br>
            <a:r>
              <a:rPr lang="ru-RU" sz="4400" b="1" dirty="0">
                <a:solidFill>
                  <a:schemeClr val="bg1"/>
                </a:solidFill>
                <a:latin typeface="Franklin Gothic Medium" panose="020B0603020102020204" pitchFamily="34" charset="0"/>
                <a:ea typeface="Yu Gothic UI Semilight" panose="020B0400000000000000" pitchFamily="34" charset="-128"/>
              </a:rPr>
              <a:t>КАЛИНИНГРАДСКОЙ ОБЛАСТИ</a:t>
            </a:r>
            <a:br>
              <a:rPr lang="ru-RU" sz="4400" b="1" dirty="0">
                <a:solidFill>
                  <a:schemeClr val="bg1"/>
                </a:solidFill>
                <a:latin typeface="Franklin Gothic Medium" panose="020B0603020102020204" pitchFamily="34" charset="0"/>
                <a:ea typeface="Yu Gothic UI Semilight" panose="020B0400000000000000" pitchFamily="34" charset="-128"/>
              </a:rPr>
            </a:br>
            <a:br>
              <a:rPr lang="ru-RU" sz="1200" b="1" dirty="0">
                <a:solidFill>
                  <a:schemeClr val="bg1"/>
                </a:solidFill>
                <a:latin typeface="Franklin Gothic Medium" panose="020B0603020102020204" pitchFamily="34" charset="0"/>
                <a:ea typeface="Yu Gothic UI Semilight" panose="020B0400000000000000" pitchFamily="34" charset="-128"/>
              </a:rPr>
            </a:b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24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9E735E-F61E-7D0F-8E9B-AE80FD79B0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4230806" y="-4230806"/>
            <a:ext cx="914400" cy="9376012"/>
          </a:xfrm>
          <a:prstGeom prst="rect">
            <a:avLst/>
          </a:prstGeom>
          <a:gradFill>
            <a:gsLst>
              <a:gs pos="100000">
                <a:srgbClr val="0969A2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0C62D57-8E4D-2E7E-8916-BAD64A6A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2" y="18256"/>
            <a:ext cx="9225886" cy="91440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Федеральный проект </a:t>
            </a:r>
            <a:br>
              <a:rPr lang="ru-RU" sz="2400" dirty="0">
                <a:solidFill>
                  <a:srgbClr val="1B4367"/>
                </a:solidFill>
                <a:latin typeface="Franklin Gothic Medium" panose="020B0603020102020204" pitchFamily="34" charset="0"/>
              </a:rPr>
            </a:br>
            <a:r>
              <a:rPr lang="ru-RU" sz="24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«Код будущего»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77B07C73-974A-45E7-A32C-EEE23AE6A1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7080" y="6508009"/>
            <a:ext cx="167334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solidFill>
                  <a:srgbClr val="EC5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sz="1400" b="1" dirty="0">
              <a:solidFill>
                <a:srgbClr val="EC5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095270-772E-9A24-5163-83A70AB41F11}"/>
              </a:ext>
            </a:extLst>
          </p:cNvPr>
          <p:cNvSpPr txBox="1"/>
          <p:nvPr/>
        </p:nvSpPr>
        <p:spPr>
          <a:xfrm>
            <a:off x="300253" y="5337921"/>
            <a:ext cx="11591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Franklin Gothic Medium" panose="020B0603020102020204" pitchFamily="34" charset="0"/>
              </a:rPr>
              <a:t>На базе ЦОПП КО успешно прошли обучение студенты по образовательной программе: </a:t>
            </a:r>
          </a:p>
          <a:p>
            <a:pPr algn="ctr"/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Разработчик 1С: программирование игр и приложений» - 38 чел.</a:t>
            </a:r>
            <a:endParaRPr lang="ru-RU" dirty="0"/>
          </a:p>
          <a:p>
            <a:endParaRPr lang="ru-RU" dirty="0">
              <a:solidFill>
                <a:schemeClr val="tx2">
                  <a:lumMod val="90000"/>
                  <a:lumOff val="1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53C43C-8F03-AB64-F9EC-1D20D38E4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691" y="2416753"/>
            <a:ext cx="3740058" cy="26744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C9697D-5088-2768-D2C7-92E237F46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971" y="2450592"/>
            <a:ext cx="3692733" cy="26405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1A741E-D88D-4D3F-59EA-053765591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51" y="2450592"/>
            <a:ext cx="3692733" cy="26405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BFA966-91F7-E1D5-78DF-5AA7D5BD1D3A}"/>
              </a:ext>
            </a:extLst>
          </p:cNvPr>
          <p:cNvSpPr txBox="1"/>
          <p:nvPr/>
        </p:nvSpPr>
        <p:spPr>
          <a:xfrm>
            <a:off x="300251" y="1370043"/>
            <a:ext cx="7851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Федеральный проект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Franklin Gothic Medium" panose="020B0603020102020204" pitchFamily="34" charset="0"/>
              </a:rPr>
              <a:t> «Код будущего» помогает школьникам и студентам изучить современные языки программирования и получить востребованные навыки в области ИТ.</a:t>
            </a:r>
          </a:p>
        </p:txBody>
      </p:sp>
    </p:spTree>
    <p:extLst>
      <p:ext uri="{BB962C8B-B14F-4D97-AF65-F5344CB8AC3E}">
        <p14:creationId xmlns:p14="http://schemas.microsoft.com/office/powerpoint/2010/main" val="227063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F45A40-EFD0-6879-4E6E-66D76D38B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536" y="2114720"/>
            <a:ext cx="3683404" cy="36834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F76E7E-467F-F69C-A02A-10AA5DCF31D8}"/>
              </a:ext>
            </a:extLst>
          </p:cNvPr>
          <p:cNvSpPr txBox="1"/>
          <p:nvPr/>
        </p:nvSpPr>
        <p:spPr>
          <a:xfrm>
            <a:off x="233589" y="1631376"/>
            <a:ext cx="69135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Эл.адрес:</a:t>
            </a:r>
            <a:br>
              <a:rPr lang="ru-RU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copp@kitis.ru</a:t>
            </a:r>
            <a:endParaRPr lang="ru-RU" sz="3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endParaRPr lang="ru-RU" sz="3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r>
              <a:rPr lang="ru-RU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Наша группа </a:t>
            </a:r>
            <a:r>
              <a:rPr lang="ru-RU" sz="36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Вконтакте</a:t>
            </a:r>
            <a:endParaRPr lang="ru-RU" sz="3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r>
              <a:rPr lang="en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https://</a:t>
            </a:r>
            <a:r>
              <a:rPr lang="en" sz="36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vk.com</a:t>
            </a:r>
            <a:r>
              <a:rPr lang="en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/copp_39</a:t>
            </a:r>
            <a:endParaRPr lang="ru-RU" sz="3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endParaRPr lang="ru-RU" sz="3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+7 952 114 80 28</a:t>
            </a:r>
            <a:br>
              <a:rPr lang="ru-RU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(</a:t>
            </a:r>
            <a:r>
              <a:rPr lang="en-US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WhatsApp</a:t>
            </a:r>
            <a:r>
              <a:rPr lang="ru-RU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,</a:t>
            </a:r>
            <a:r>
              <a:rPr lang="en-US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Viber</a:t>
            </a:r>
            <a:r>
              <a:rPr lang="ru-RU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, </a:t>
            </a:r>
            <a:r>
              <a:rPr lang="en-US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Telegram</a:t>
            </a:r>
            <a:r>
              <a:rPr lang="ru-RU" sz="3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202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9E735E-F61E-7D0F-8E9B-AE80FD79B0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4230806" y="-4230806"/>
            <a:ext cx="914400" cy="9376012"/>
          </a:xfrm>
          <a:prstGeom prst="rect">
            <a:avLst/>
          </a:prstGeom>
          <a:gradFill>
            <a:gsLst>
              <a:gs pos="100000">
                <a:srgbClr val="0969A2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0C62D57-8E4D-2E7E-8916-BAD64A6A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2" y="18256"/>
            <a:ext cx="9225886" cy="91440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обучение для школьников в ЦОПП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77B07C73-974A-45E7-A32C-EEE23AE6A1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7080" y="6508009"/>
            <a:ext cx="167334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solidFill>
                  <a:srgbClr val="EC5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1400" b="1" dirty="0">
              <a:solidFill>
                <a:srgbClr val="EC5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A10E64-C6A3-DD1B-BBBC-4F01B75DAA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010" y="1203679"/>
            <a:ext cx="778824" cy="777521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4DC83C-A829-BDBA-86BF-7A159D3D614C}"/>
              </a:ext>
            </a:extLst>
          </p:cNvPr>
          <p:cNvSpPr txBox="1"/>
          <p:nvPr/>
        </p:nvSpPr>
        <p:spPr>
          <a:xfrm>
            <a:off x="7012167" y="1928878"/>
            <a:ext cx="20401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Графический дизайн</a:t>
            </a:r>
          </a:p>
          <a:p>
            <a:endParaRPr lang="ru-RU" sz="2400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FF908-FD5C-B69C-1A13-0955F48E6865}"/>
              </a:ext>
            </a:extLst>
          </p:cNvPr>
          <p:cNvSpPr txBox="1"/>
          <p:nvPr/>
        </p:nvSpPr>
        <p:spPr>
          <a:xfrm>
            <a:off x="6967724" y="1275989"/>
            <a:ext cx="2541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Веб-дизайн и разработка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C2DF50-DEAF-E0B5-F9CD-4227E68FF34F}"/>
              </a:ext>
            </a:extLst>
          </p:cNvPr>
          <p:cNvSpPr txBox="1"/>
          <p:nvPr/>
        </p:nvSpPr>
        <p:spPr>
          <a:xfrm>
            <a:off x="4278186" y="3241927"/>
            <a:ext cx="6183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Культорганизатор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042EE5-7529-254D-E13B-6B94ADE0E76A}"/>
              </a:ext>
            </a:extLst>
          </p:cNvPr>
          <p:cNvSpPr txBox="1"/>
          <p:nvPr/>
        </p:nvSpPr>
        <p:spPr>
          <a:xfrm>
            <a:off x="4249578" y="1432450"/>
            <a:ext cx="2823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Копирайтинг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2CF695-B94A-0488-D808-DA1CBA397351}"/>
              </a:ext>
            </a:extLst>
          </p:cNvPr>
          <p:cNvSpPr txBox="1"/>
          <p:nvPr/>
        </p:nvSpPr>
        <p:spPr>
          <a:xfrm>
            <a:off x="1019761" y="2312142"/>
            <a:ext cx="6183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Делопроизводство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D858AF-4070-7BE2-5B86-47249A318625}"/>
              </a:ext>
            </a:extLst>
          </p:cNvPr>
          <p:cNvSpPr txBox="1"/>
          <p:nvPr/>
        </p:nvSpPr>
        <p:spPr>
          <a:xfrm>
            <a:off x="9657262" y="3089257"/>
            <a:ext cx="2463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Нейросети: базовый </a:t>
            </a:r>
          </a:p>
          <a:p>
            <a:r>
              <a:rPr lang="ru-RU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курс для дизайнера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8A4A09-1A19-79BC-2D9C-49E93EE0BC68}"/>
              </a:ext>
            </a:extLst>
          </p:cNvPr>
          <p:cNvSpPr txBox="1"/>
          <p:nvPr/>
        </p:nvSpPr>
        <p:spPr>
          <a:xfrm>
            <a:off x="9665707" y="4077925"/>
            <a:ext cx="2571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Организ</a:t>
            </a:r>
            <a:r>
              <a:rPr lang="ru-RU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ация </a:t>
            </a:r>
          </a:p>
          <a:p>
            <a:r>
              <a:rPr lang="ru-RU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экскурсионных услуг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251DEA-5207-E53D-BC08-5513297DCC2A}"/>
              </a:ext>
            </a:extLst>
          </p:cNvPr>
          <p:cNvSpPr txBox="1"/>
          <p:nvPr/>
        </p:nvSpPr>
        <p:spPr>
          <a:xfrm>
            <a:off x="9657262" y="2207101"/>
            <a:ext cx="3548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Разработка мобильных </a:t>
            </a:r>
          </a:p>
          <a:p>
            <a:r>
              <a:rPr lang="ru-RU" sz="18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приложений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EF20EC-0691-3F93-97CF-2A6649A6108A}"/>
              </a:ext>
            </a:extLst>
          </p:cNvPr>
          <p:cNvSpPr txBox="1"/>
          <p:nvPr/>
        </p:nvSpPr>
        <p:spPr>
          <a:xfrm>
            <a:off x="998984" y="3304706"/>
            <a:ext cx="2725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Интернет-маркетинг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E8484A-2876-A0F4-A1CB-A3C0DF2A2F67}"/>
              </a:ext>
            </a:extLst>
          </p:cNvPr>
          <p:cNvSpPr txBox="1"/>
          <p:nvPr/>
        </p:nvSpPr>
        <p:spPr>
          <a:xfrm>
            <a:off x="998984" y="4221610"/>
            <a:ext cx="2725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1B4367"/>
                </a:solidFill>
                <a:latin typeface="Franklin Gothic Medium" panose="020B0603020102020204" pitchFamily="34" charset="0"/>
              </a:rPr>
              <a:t>Экопросвещение</a:t>
            </a:r>
            <a:endParaRPr lang="ru-RU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066288-20FA-11AF-1F9F-89CBDF4279C6}"/>
              </a:ext>
            </a:extLst>
          </p:cNvPr>
          <p:cNvSpPr txBox="1"/>
          <p:nvPr/>
        </p:nvSpPr>
        <p:spPr>
          <a:xfrm>
            <a:off x="4241728" y="2330512"/>
            <a:ext cx="2725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Сити-фермерство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EED686D-92F8-DFA7-179A-91AB4ACE8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937" y="2141507"/>
            <a:ext cx="778824" cy="777521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9E62AD4-EB57-B396-AAF4-361527616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159" y="3100611"/>
            <a:ext cx="778825" cy="777522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0F924E5-D771-D4E4-DFF9-EA2E6B46C3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6883" y="3969056"/>
            <a:ext cx="778824" cy="777521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64205D4-3985-B50E-BBD5-04DFA93413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362" y="3040239"/>
            <a:ext cx="778824" cy="777521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AC82DE4-E10D-8BB9-5848-7D2789D0EB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362" y="2141507"/>
            <a:ext cx="778824" cy="777521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4E3662D-0D8F-FA83-AD17-04ECD53A7C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900" y="1203679"/>
            <a:ext cx="778825" cy="777522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BC0B2ED-A24F-88E6-9FE6-A27085ECBD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900" y="2153598"/>
            <a:ext cx="778824" cy="777521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6BFBB56-2A5F-8613-657B-8A1CFB1885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900" y="3012246"/>
            <a:ext cx="778824" cy="777521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1E8B497-9ECB-35BF-3939-8340C5068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159" y="4021455"/>
            <a:ext cx="778826" cy="777523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4CAC692-DC2E-DCDA-CFD9-A807195E2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363" y="1223794"/>
            <a:ext cx="778824" cy="777521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8CA5C41-6719-8F63-4B79-9DA22C5B76B3}"/>
              </a:ext>
            </a:extLst>
          </p:cNvPr>
          <p:cNvSpPr txBox="1"/>
          <p:nvPr/>
        </p:nvSpPr>
        <p:spPr>
          <a:xfrm>
            <a:off x="6967724" y="3201519"/>
            <a:ext cx="2823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1B4367"/>
                </a:solidFill>
                <a:latin typeface="Franklin Gothic Medium" panose="020B0603020102020204" pitchFamily="34" charset="0"/>
              </a:rPr>
              <a:t>Афроплетение</a:t>
            </a:r>
            <a:endParaRPr lang="ru-RU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F21472-4F56-CDF2-42DA-D4DD39E37FAA}"/>
              </a:ext>
            </a:extLst>
          </p:cNvPr>
          <p:cNvSpPr txBox="1"/>
          <p:nvPr/>
        </p:nvSpPr>
        <p:spPr>
          <a:xfrm>
            <a:off x="9600044" y="1305504"/>
            <a:ext cx="2823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3Д моделирование для компьютерных игр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71B9C3-ABE4-B3DA-DCAD-E1D5AC44CB97}"/>
              </a:ext>
            </a:extLst>
          </p:cNvPr>
          <p:cNvSpPr txBox="1"/>
          <p:nvPr/>
        </p:nvSpPr>
        <p:spPr>
          <a:xfrm>
            <a:off x="998984" y="1389132"/>
            <a:ext cx="2823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Ландшафтный дизайн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5E54002-396C-C1D1-D7F0-0696B2A9BF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8438" y="3023892"/>
            <a:ext cx="778824" cy="777521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3CD3694-93FD-4119-17A0-69AA349F3F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8438" y="2131785"/>
            <a:ext cx="778825" cy="777522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89F799B-EBCB-3650-8CD9-85653EB72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8438" y="1223794"/>
            <a:ext cx="778824" cy="777521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A2C1241-3184-759A-4559-C5277B7544AA}"/>
              </a:ext>
            </a:extLst>
          </p:cNvPr>
          <p:cNvSpPr txBox="1"/>
          <p:nvPr/>
        </p:nvSpPr>
        <p:spPr>
          <a:xfrm>
            <a:off x="3511774" y="4700214"/>
            <a:ext cx="5097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rgbClr val="0E556B"/>
                  </a:solidFill>
                </a:ln>
                <a:solidFill>
                  <a:srgbClr val="289CA5"/>
                </a:solidFill>
                <a:latin typeface="Franklin Gothic Medium" panose="020B0603020102020204" pitchFamily="34" charset="0"/>
              </a:rPr>
              <a:t>За период 2022-2024 г. обучено 3343 человек</a:t>
            </a:r>
            <a:endParaRPr lang="ru-RU" sz="2400" dirty="0">
              <a:ln>
                <a:solidFill>
                  <a:srgbClr val="0E556B"/>
                </a:solidFill>
              </a:ln>
              <a:solidFill>
                <a:srgbClr val="289CA5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5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9E735E-F61E-7D0F-8E9B-AE80FD79B0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4230806" y="-4230806"/>
            <a:ext cx="914400" cy="9376012"/>
          </a:xfrm>
          <a:prstGeom prst="rect">
            <a:avLst/>
          </a:prstGeom>
          <a:gradFill>
            <a:gsLst>
              <a:gs pos="100000">
                <a:srgbClr val="0969A2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77B07C73-974A-45E7-A32C-EEE23AE6A1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7080" y="6508009"/>
            <a:ext cx="167334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solidFill>
                  <a:srgbClr val="EC5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z="1400" b="1" dirty="0">
              <a:solidFill>
                <a:srgbClr val="EC5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EC389C-E558-954C-47C4-7D0563167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425" y="27378"/>
            <a:ext cx="2314575" cy="93326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27CFA42-6BED-528D-8BC4-25918170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2" y="18256"/>
            <a:ext cx="9225886" cy="91440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Выставки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D012DE-48CD-0FBC-B860-F629754CA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9" y="2764156"/>
            <a:ext cx="4116989" cy="3087742"/>
          </a:xfrm>
          <a:prstGeom prst="rect">
            <a:avLst/>
          </a:prstGeom>
        </p:spPr>
      </p:pic>
      <p:pic>
        <p:nvPicPr>
          <p:cNvPr id="13" name="Рисунок 2">
            <a:extLst>
              <a:ext uri="{FF2B5EF4-FFF2-40B4-BE49-F238E27FC236}">
                <a16:creationId xmlns:a16="http://schemas.microsoft.com/office/drawing/2014/main" id="{DCEF9C73-17D9-A729-3CB6-895FB731C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r="7777"/>
          <a:stretch>
            <a:fillRect/>
          </a:stretch>
        </p:blipFill>
        <p:spPr bwMode="auto">
          <a:xfrm>
            <a:off x="4401370" y="2764157"/>
            <a:ext cx="3850997" cy="308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A83A3A3-80D9-EC5E-3D65-2639AD462D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32515" r="4697" b="33333"/>
          <a:stretch/>
        </p:blipFill>
        <p:spPr>
          <a:xfrm>
            <a:off x="8386237" y="2764156"/>
            <a:ext cx="3655252" cy="308774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6E01016-BFC7-9D3E-2F30-BC938056B11C}"/>
              </a:ext>
            </a:extLst>
          </p:cNvPr>
          <p:cNvSpPr txBox="1"/>
          <p:nvPr/>
        </p:nvSpPr>
        <p:spPr>
          <a:xfrm>
            <a:off x="0" y="1608445"/>
            <a:ext cx="120575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Начиная с октября 2021 года на базе ЦОПП ежемесячно проводятся выставки</a:t>
            </a:r>
          </a:p>
        </p:txBody>
      </p:sp>
    </p:spTree>
    <p:extLst>
      <p:ext uri="{BB962C8B-B14F-4D97-AF65-F5344CB8AC3E}">
        <p14:creationId xmlns:p14="http://schemas.microsoft.com/office/powerpoint/2010/main" val="106509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9E735E-F61E-7D0F-8E9B-AE80FD79B0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4230806" y="-4230806"/>
            <a:ext cx="914400" cy="9376012"/>
          </a:xfrm>
          <a:prstGeom prst="rect">
            <a:avLst/>
          </a:prstGeom>
          <a:gradFill>
            <a:gsLst>
              <a:gs pos="100000">
                <a:srgbClr val="0969A2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0C62D57-8E4D-2E7E-8916-BAD64A6A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2" y="18256"/>
            <a:ext cx="9225886" cy="91440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Проект «Профессия наизнанку»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77B07C73-974A-45E7-A32C-EEE23AE6A1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7080" y="6508009"/>
            <a:ext cx="167334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solidFill>
                  <a:srgbClr val="EC5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1400" b="1" dirty="0">
              <a:solidFill>
                <a:srgbClr val="EC5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C3162D-9AAE-6652-38E3-620CCFFA5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425" y="27378"/>
            <a:ext cx="2314575" cy="9332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02DC27-2BCA-D2B3-19DC-AEB26BB7CE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/>
          <a:stretch/>
        </p:blipFill>
        <p:spPr>
          <a:xfrm>
            <a:off x="113053" y="2579545"/>
            <a:ext cx="3945244" cy="3190749"/>
          </a:xfrm>
          <a:prstGeom prst="rect">
            <a:avLst/>
          </a:prstGeom>
        </p:spPr>
      </p:pic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04C26A84-06BE-344F-B19B-285F1C248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2" r="19808"/>
          <a:stretch/>
        </p:blipFill>
        <p:spPr bwMode="auto">
          <a:xfrm>
            <a:off x="4138864" y="2579545"/>
            <a:ext cx="3786295" cy="31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6E4B9B-3BDC-F20A-1386-4C5A9C27E7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r="2528"/>
          <a:stretch/>
        </p:blipFill>
        <p:spPr>
          <a:xfrm>
            <a:off x="8005726" y="2579545"/>
            <a:ext cx="4073221" cy="31907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2CEB28-7F03-9311-BFEA-F88C3A8B1C49}"/>
              </a:ext>
            </a:extLst>
          </p:cNvPr>
          <p:cNvSpPr txBox="1"/>
          <p:nvPr/>
        </p:nvSpPr>
        <p:spPr>
          <a:xfrm>
            <a:off x="2438401" y="1575899"/>
            <a:ext cx="8181473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25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Проходит с 28 сентября 2021 г. каждый четверг в 12:00</a:t>
            </a:r>
          </a:p>
          <a:p>
            <a:pPr algn="ctr"/>
            <a:endParaRPr lang="en-US" sz="2025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  <a:p>
            <a:pPr algn="ctr"/>
            <a:endParaRPr lang="en-US" sz="3600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0E0F8B-0FA8-194A-8C05-E786E98039E0}"/>
              </a:ext>
            </a:extLst>
          </p:cNvPr>
          <p:cNvSpPr txBox="1"/>
          <p:nvPr/>
        </p:nvSpPr>
        <p:spPr>
          <a:xfrm>
            <a:off x="2342148" y="6134645"/>
            <a:ext cx="8181473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25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Освещено более 70 профессий </a:t>
            </a:r>
          </a:p>
          <a:p>
            <a:pPr algn="ctr"/>
            <a:endParaRPr lang="en-US" sz="2025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  <a:p>
            <a:pPr algn="ctr"/>
            <a:endParaRPr lang="en-US" sz="3600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8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9E735E-F61E-7D0F-8E9B-AE80FD79B0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4230806" y="-4230806"/>
            <a:ext cx="914400" cy="9376012"/>
          </a:xfrm>
          <a:prstGeom prst="rect">
            <a:avLst/>
          </a:prstGeom>
          <a:gradFill>
            <a:gsLst>
              <a:gs pos="100000">
                <a:srgbClr val="0969A2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77B07C73-974A-45E7-A32C-EEE23AE6A1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7080" y="6508009"/>
            <a:ext cx="167334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solidFill>
                  <a:srgbClr val="EC5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sz="1400" b="1" dirty="0">
              <a:solidFill>
                <a:srgbClr val="EC5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C045AD0-9304-7C33-AE27-4D8D4346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2" y="18256"/>
            <a:ext cx="9225886" cy="91440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Проект «СПИЧ Профи»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BA51DB-A78B-85BF-816C-502412CE59D1}"/>
              </a:ext>
            </a:extLst>
          </p:cNvPr>
          <p:cNvSpPr txBox="1"/>
          <p:nvPr/>
        </p:nvSpPr>
        <p:spPr>
          <a:xfrm>
            <a:off x="6671322" y="492311"/>
            <a:ext cx="552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Проект «СПИЧ Профи»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39848E-CB54-061E-B527-8DB00198F7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4"/>
          <a:stretch/>
        </p:blipFill>
        <p:spPr>
          <a:xfrm>
            <a:off x="365450" y="3050617"/>
            <a:ext cx="4312247" cy="25758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DAED12-ACD0-A8F0-3D91-E9EA0F2BAEE5}"/>
              </a:ext>
            </a:extLst>
          </p:cNvPr>
          <p:cNvSpPr txBox="1"/>
          <p:nvPr/>
        </p:nvSpPr>
        <p:spPr>
          <a:xfrm>
            <a:off x="6671322" y="492311"/>
            <a:ext cx="552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Проект «СПИЧ Профи»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20D6FF8-1A79-3DF9-BCD1-2C68CD72FF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4"/>
          <a:stretch/>
        </p:blipFill>
        <p:spPr>
          <a:xfrm>
            <a:off x="365450" y="3050617"/>
            <a:ext cx="4312247" cy="25758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9F3FFC-3B71-AB6E-B439-9805499AB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07" y="3050617"/>
            <a:ext cx="3450116" cy="25875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4D8D1BC-5A7D-11F3-A86B-8EB26EEBB18A}"/>
              </a:ext>
            </a:extLst>
          </p:cNvPr>
          <p:cNvSpPr txBox="1"/>
          <p:nvPr/>
        </p:nvSpPr>
        <p:spPr>
          <a:xfrm>
            <a:off x="6671322" y="492311"/>
            <a:ext cx="552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Проект «СПИЧ Профи»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A5C400D-A481-6D06-F098-1E802DAD9C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4"/>
          <a:stretch/>
        </p:blipFill>
        <p:spPr>
          <a:xfrm>
            <a:off x="365450" y="3050617"/>
            <a:ext cx="4312247" cy="257588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7F7EC21-ED56-888D-40E0-33D57CC3BB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07" y="3050617"/>
            <a:ext cx="3450116" cy="258758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CDEC39D-663E-FF67-867B-7523C38143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33" y="3044766"/>
            <a:ext cx="3450117" cy="258758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FD3ECBA-2C68-ACA8-4055-67D185D38EC7}"/>
              </a:ext>
            </a:extLst>
          </p:cNvPr>
          <p:cNvSpPr txBox="1"/>
          <p:nvPr/>
        </p:nvSpPr>
        <p:spPr>
          <a:xfrm>
            <a:off x="-794030" y="1831885"/>
            <a:ext cx="6368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«Веб-дизайн-</a:t>
            </a:r>
          </a:p>
          <a:p>
            <a:pPr algn="ctr"/>
            <a:r>
              <a:rPr lang="ru-RU" sz="18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Копирайтинг-</a:t>
            </a:r>
          </a:p>
          <a:p>
            <a:pPr algn="ctr"/>
            <a:r>
              <a:rPr lang="ru-RU" sz="18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Интернет-маркетинг»</a:t>
            </a:r>
            <a:endParaRPr lang="en-US" sz="1800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1DDAF0-026D-7F82-1A81-9AB27E30DC6B}"/>
              </a:ext>
            </a:extLst>
          </p:cNvPr>
          <p:cNvSpPr txBox="1"/>
          <p:nvPr/>
        </p:nvSpPr>
        <p:spPr>
          <a:xfrm>
            <a:off x="3954860" y="1831885"/>
            <a:ext cx="46473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«Эстетическая косметология-</a:t>
            </a:r>
          </a:p>
          <a:p>
            <a:pPr algn="ctr"/>
            <a:r>
              <a:rPr lang="ru-RU" sz="18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Реконструкция волос-</a:t>
            </a:r>
          </a:p>
          <a:p>
            <a:pPr algn="ctr"/>
            <a:r>
              <a:rPr lang="ru-RU" sz="1800" dirty="0" err="1">
                <a:solidFill>
                  <a:srgbClr val="1B4367"/>
                </a:solidFill>
                <a:latin typeface="Franklin Gothic Medium" panose="020B0603020102020204" pitchFamily="34" charset="0"/>
              </a:rPr>
              <a:t>Брейдинг</a:t>
            </a:r>
            <a:r>
              <a:rPr lang="ru-RU" sz="18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-</a:t>
            </a:r>
          </a:p>
          <a:p>
            <a:pPr algn="ctr"/>
            <a:r>
              <a:rPr lang="ru-RU" sz="18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Перманентный макияж»</a:t>
            </a:r>
            <a:endParaRPr lang="en-US" sz="1800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9150B4-94D5-3357-A62E-79830EFEC5CD}"/>
              </a:ext>
            </a:extLst>
          </p:cNvPr>
          <p:cNvSpPr txBox="1"/>
          <p:nvPr/>
        </p:nvSpPr>
        <p:spPr>
          <a:xfrm>
            <a:off x="7777809" y="1831884"/>
            <a:ext cx="46473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«Копирайтинг-</a:t>
            </a:r>
          </a:p>
          <a:p>
            <a:pPr algn="ctr"/>
            <a:r>
              <a:rPr lang="ru-RU" sz="18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Интернет-маркетинг-</a:t>
            </a:r>
          </a:p>
          <a:p>
            <a:pPr algn="ctr"/>
            <a:r>
              <a:rPr lang="ru-RU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Графический дизайн-</a:t>
            </a:r>
          </a:p>
          <a:p>
            <a:pPr algn="ctr"/>
            <a:r>
              <a:rPr lang="ru-RU" sz="18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Нейросети»</a:t>
            </a:r>
            <a:endParaRPr lang="en-US" sz="1800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724196B-84D2-3327-801D-AAE269CC0B65}"/>
              </a:ext>
            </a:extLst>
          </p:cNvPr>
          <p:cNvSpPr txBox="1"/>
          <p:nvPr/>
        </p:nvSpPr>
        <p:spPr>
          <a:xfrm>
            <a:off x="2665785" y="5993534"/>
            <a:ext cx="8011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Реализуется с 27 декабря 2022 г.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DB86806-D9C9-DB34-E39F-09324F269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425" y="27378"/>
            <a:ext cx="2314575" cy="93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4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9E735E-F61E-7D0F-8E9B-AE80FD79B0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4230806" y="-4230806"/>
            <a:ext cx="914400" cy="9376012"/>
          </a:xfrm>
          <a:prstGeom prst="rect">
            <a:avLst/>
          </a:prstGeom>
          <a:gradFill>
            <a:gsLst>
              <a:gs pos="100000">
                <a:srgbClr val="0969A2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77B07C73-974A-45E7-A32C-EEE23AE6A1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7080" y="6508009"/>
            <a:ext cx="167334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solidFill>
                  <a:srgbClr val="EC5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sz="1400" b="1" dirty="0">
              <a:solidFill>
                <a:srgbClr val="EC5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BA51DB-A78B-85BF-816C-502412CE59D1}"/>
              </a:ext>
            </a:extLst>
          </p:cNvPr>
          <p:cNvSpPr txBox="1"/>
          <p:nvPr/>
        </p:nvSpPr>
        <p:spPr>
          <a:xfrm>
            <a:off x="6671322" y="492311"/>
            <a:ext cx="552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Проект «СПИЧ Профи»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DAED12-ACD0-A8F0-3D91-E9EA0F2BAEE5}"/>
              </a:ext>
            </a:extLst>
          </p:cNvPr>
          <p:cNvSpPr txBox="1"/>
          <p:nvPr/>
        </p:nvSpPr>
        <p:spPr>
          <a:xfrm>
            <a:off x="6671322" y="492311"/>
            <a:ext cx="552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Проект «СПИЧ Профи»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D8D1BC-5A7D-11F3-A86B-8EB26EEBB18A}"/>
              </a:ext>
            </a:extLst>
          </p:cNvPr>
          <p:cNvSpPr txBox="1"/>
          <p:nvPr/>
        </p:nvSpPr>
        <p:spPr>
          <a:xfrm>
            <a:off x="6671322" y="492311"/>
            <a:ext cx="552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Проект «СПИЧ Профи»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DB86806-D9C9-DB34-E39F-09324F269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425" y="27378"/>
            <a:ext cx="2314575" cy="93326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722CF25-E6DB-83F0-5C64-F18B6B61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2" y="18256"/>
            <a:ext cx="9225886" cy="91440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«Проект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КИТиС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Школа будущего»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D8B82-1D90-CE7B-CCB2-7F0260A054A9}"/>
              </a:ext>
            </a:extLst>
          </p:cNvPr>
          <p:cNvSpPr txBox="1"/>
          <p:nvPr/>
        </p:nvSpPr>
        <p:spPr>
          <a:xfrm>
            <a:off x="7278805" y="1492182"/>
            <a:ext cx="44865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Веб-разработка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4B1FC-D09F-3565-15AB-CCEC5214969D}"/>
              </a:ext>
            </a:extLst>
          </p:cNvPr>
          <p:cNvSpPr txBox="1"/>
          <p:nvPr/>
        </p:nvSpPr>
        <p:spPr>
          <a:xfrm>
            <a:off x="426632" y="1470865"/>
            <a:ext cx="44865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3Д-моделирование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D9496D-A524-5633-6A7F-9517A5E0F3E9}"/>
              </a:ext>
            </a:extLst>
          </p:cNvPr>
          <p:cNvSpPr txBox="1"/>
          <p:nvPr/>
        </p:nvSpPr>
        <p:spPr>
          <a:xfrm>
            <a:off x="3299980" y="1492183"/>
            <a:ext cx="44865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Программирование </a:t>
            </a:r>
            <a:r>
              <a:rPr lang="en-US" sz="20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C Sharp</a:t>
            </a:r>
            <a:endParaRPr lang="ru-RU" sz="2000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A02EA1-9296-EBDE-3879-D7462CC547FC}"/>
              </a:ext>
            </a:extLst>
          </p:cNvPr>
          <p:cNvSpPr txBox="1"/>
          <p:nvPr/>
        </p:nvSpPr>
        <p:spPr>
          <a:xfrm>
            <a:off x="9853612" y="1498844"/>
            <a:ext cx="44865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Копирайтинг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C692CAA-E429-6D52-978E-6A6998CB5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1025"/>
            <a:ext cx="3737811" cy="308975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FD85C42-CC40-6936-93AE-597D4816F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470" y="2169284"/>
            <a:ext cx="3948073" cy="308975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5E6F7E8-760C-720C-BD9E-B66F38562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627" y="2169284"/>
            <a:ext cx="4216232" cy="308975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20D601C-B4EB-2487-CDA9-E6714D33A734}"/>
              </a:ext>
            </a:extLst>
          </p:cNvPr>
          <p:cNvSpPr txBox="1"/>
          <p:nvPr/>
        </p:nvSpPr>
        <p:spPr>
          <a:xfrm>
            <a:off x="2705101" y="5559092"/>
            <a:ext cx="71723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0E556B"/>
                  </a:solidFill>
                </a:ln>
                <a:solidFill>
                  <a:srgbClr val="289CA5"/>
                </a:solidFill>
                <a:latin typeface="Franklin Gothic Medium" panose="020B0603020102020204" pitchFamily="34" charset="0"/>
              </a:rPr>
              <a:t>Обучение проводилось по субботам в течении месяца. </a:t>
            </a:r>
            <a:br>
              <a:rPr lang="ru-RU" sz="2400" dirty="0">
                <a:ln>
                  <a:solidFill>
                    <a:srgbClr val="0E556B"/>
                  </a:solidFill>
                </a:ln>
                <a:solidFill>
                  <a:srgbClr val="289CA5"/>
                </a:solidFill>
                <a:latin typeface="Franklin Gothic Medium" panose="020B0603020102020204" pitchFamily="34" charset="0"/>
              </a:rPr>
            </a:br>
            <a:r>
              <a:rPr lang="ru-RU" sz="2400" dirty="0">
                <a:ln>
                  <a:solidFill>
                    <a:srgbClr val="0E556B"/>
                  </a:solidFill>
                </a:ln>
                <a:solidFill>
                  <a:srgbClr val="289CA5"/>
                </a:solidFill>
                <a:latin typeface="Franklin Gothic Medium" panose="020B0603020102020204" pitchFamily="34" charset="0"/>
              </a:rPr>
              <a:t>Всего обучение прошло 173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42785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9E735E-F61E-7D0F-8E9B-AE80FD79B0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4230806" y="-4230806"/>
            <a:ext cx="914400" cy="9376012"/>
          </a:xfrm>
          <a:prstGeom prst="rect">
            <a:avLst/>
          </a:prstGeom>
          <a:gradFill>
            <a:gsLst>
              <a:gs pos="100000">
                <a:srgbClr val="0969A2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0C62D57-8E4D-2E7E-8916-BAD64A6A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2" y="18256"/>
            <a:ext cx="9225886" cy="91440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Профориентационная деятельность 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77B07C73-974A-45E7-A32C-EEE23AE6A1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7080" y="6508009"/>
            <a:ext cx="167334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solidFill>
                  <a:srgbClr val="EC5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sz="1400" b="1" dirty="0">
              <a:solidFill>
                <a:srgbClr val="EC5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11E4CB-10A3-65F6-A1FC-018421860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" y="2416628"/>
            <a:ext cx="3945329" cy="29589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199CA5-C53F-7895-875F-364945C236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5375" r="7589" b="6087"/>
          <a:stretch/>
        </p:blipFill>
        <p:spPr>
          <a:xfrm>
            <a:off x="4049996" y="2426310"/>
            <a:ext cx="3956604" cy="29493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DA8F6B-D6C3-71A7-9217-0CBFCDC5D9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35" y="2416628"/>
            <a:ext cx="3887725" cy="29157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CD112A-B3A3-E345-BF7C-4A32C37AA503}"/>
              </a:ext>
            </a:extLst>
          </p:cNvPr>
          <p:cNvSpPr txBox="1"/>
          <p:nvPr/>
        </p:nvSpPr>
        <p:spPr>
          <a:xfrm>
            <a:off x="765364" y="866172"/>
            <a:ext cx="44865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  <a:p>
            <a:endParaRPr lang="ru-RU" sz="2400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  <a:p>
            <a:r>
              <a:rPr lang="ru-RU" sz="24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Мастер-классы</a:t>
            </a:r>
          </a:p>
          <a:p>
            <a:endParaRPr lang="ru-RU" sz="2400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2D6A63-8305-1E4F-D37D-5C46C2957F35}"/>
              </a:ext>
            </a:extLst>
          </p:cNvPr>
          <p:cNvSpPr txBox="1"/>
          <p:nvPr/>
        </p:nvSpPr>
        <p:spPr>
          <a:xfrm>
            <a:off x="4604432" y="866172"/>
            <a:ext cx="44865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  <a:p>
            <a:endParaRPr lang="ru-RU" sz="2400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  <a:p>
            <a:r>
              <a:rPr lang="ru-RU" sz="24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Дни открытых дверей </a:t>
            </a:r>
          </a:p>
          <a:p>
            <a:endParaRPr lang="ru-RU" sz="2400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95619D-B124-574B-2DE2-A2DD68C37C78}"/>
              </a:ext>
            </a:extLst>
          </p:cNvPr>
          <p:cNvSpPr txBox="1"/>
          <p:nvPr/>
        </p:nvSpPr>
        <p:spPr>
          <a:xfrm>
            <a:off x="8352932" y="846968"/>
            <a:ext cx="44865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  <a:p>
            <a:endParaRPr lang="ru-RU" sz="2400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  <a:p>
            <a:r>
              <a:rPr lang="ru-RU" sz="2400" dirty="0">
                <a:solidFill>
                  <a:srgbClr val="1B4367"/>
                </a:solidFill>
                <a:latin typeface="Franklin Gothic Medium" panose="020B0603020102020204" pitchFamily="34" charset="0"/>
              </a:rPr>
              <a:t>Профессиональные пробы</a:t>
            </a:r>
          </a:p>
          <a:p>
            <a:endParaRPr lang="ru-RU" sz="2400" dirty="0">
              <a:solidFill>
                <a:srgbClr val="1B436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0A1190-7910-FA12-C45A-E875B4107108}"/>
              </a:ext>
            </a:extLst>
          </p:cNvPr>
          <p:cNvSpPr txBox="1"/>
          <p:nvPr/>
        </p:nvSpPr>
        <p:spPr>
          <a:xfrm>
            <a:off x="-2607106" y="5569571"/>
            <a:ext cx="17406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>
                  <a:solidFill>
                    <a:srgbClr val="0E556B"/>
                  </a:solidFill>
                </a:ln>
                <a:solidFill>
                  <a:srgbClr val="289CA5"/>
                </a:solidFill>
                <a:latin typeface="Franklin Gothic Medium" panose="020B0603020102020204" pitchFamily="34" charset="0"/>
              </a:rPr>
              <a:t>План охвата профориентационной деятельностью – 2000 человек</a:t>
            </a:r>
          </a:p>
          <a:p>
            <a:pPr algn="ctr"/>
            <a:r>
              <a:rPr lang="ru-RU" sz="3200" dirty="0">
                <a:ln>
                  <a:solidFill>
                    <a:srgbClr val="0E556B"/>
                  </a:solidFill>
                </a:ln>
                <a:solidFill>
                  <a:srgbClr val="289CA5"/>
                </a:solidFill>
                <a:latin typeface="Franklin Gothic Medium" panose="020B0603020102020204" pitchFamily="34" charset="0"/>
              </a:rPr>
              <a:t>Фактически 2022-2024 г. охвачено - 17131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52222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9E735E-F61E-7D0F-8E9B-AE80FD79B0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4230806" y="-4230806"/>
            <a:ext cx="914400" cy="9376012"/>
          </a:xfrm>
          <a:prstGeom prst="rect">
            <a:avLst/>
          </a:prstGeom>
          <a:gradFill>
            <a:gsLst>
              <a:gs pos="100000">
                <a:srgbClr val="0969A2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0C62D57-8E4D-2E7E-8916-BAD64A6A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2" y="18256"/>
            <a:ext cx="9225886" cy="91440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Franklin Gothic Medium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проект «Билет в будущее»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77B07C73-974A-45E7-A32C-EEE23AE6A1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7080" y="6508009"/>
            <a:ext cx="167334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solidFill>
                  <a:srgbClr val="EC5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sz="1400" b="1" dirty="0">
              <a:solidFill>
                <a:srgbClr val="EC5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4060A-0B6E-520C-90A8-EF171ED162AA}"/>
              </a:ext>
            </a:extLst>
          </p:cNvPr>
          <p:cNvSpPr txBox="1"/>
          <p:nvPr/>
        </p:nvSpPr>
        <p:spPr>
          <a:xfrm>
            <a:off x="4688006" y="2478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C789E6C-0FB4-0DD9-E254-5F129CF7F2F5}"/>
              </a:ext>
            </a:extLst>
          </p:cNvPr>
          <p:cNvGrpSpPr/>
          <p:nvPr/>
        </p:nvGrpSpPr>
        <p:grpSpPr>
          <a:xfrm>
            <a:off x="150622" y="1025325"/>
            <a:ext cx="6150424" cy="4445793"/>
            <a:chOff x="300250" y="2478757"/>
            <a:chExt cx="3525887" cy="265770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BB80898-13CA-4CD0-5766-589BFCB97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250" y="2478758"/>
              <a:ext cx="1744680" cy="13085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0076ABC-BAE2-E5F1-A863-B9DE16427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1456" y="2478757"/>
              <a:ext cx="1744681" cy="13085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64F3AAA-82BB-80FA-763B-B4667ABD1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250" y="3827953"/>
              <a:ext cx="1744680" cy="13085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B7135838-BA58-6060-BF88-D964468D7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1456" y="3827952"/>
              <a:ext cx="1744681" cy="13085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B1AF745-9B69-CC82-A03F-DFDD7220D70C}"/>
              </a:ext>
            </a:extLst>
          </p:cNvPr>
          <p:cNvSpPr txBox="1"/>
          <p:nvPr/>
        </p:nvSpPr>
        <p:spPr>
          <a:xfrm>
            <a:off x="6450676" y="1174581"/>
            <a:ext cx="5120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Franklin Gothic Medium" panose="020B0603020102020204" pitchFamily="34" charset="0"/>
              </a:rPr>
              <a:t>На базе ЦОПП проходили профориентационные пробы по компетенциям: «Веб-дизайн», «Интернет-маркетинг», «3Д-моделирование для компьютерных игр».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E4DA77-270B-2EEB-8519-57C77FE57019}"/>
              </a:ext>
            </a:extLst>
          </p:cNvPr>
          <p:cNvSpPr txBox="1"/>
          <p:nvPr/>
        </p:nvSpPr>
        <p:spPr>
          <a:xfrm>
            <a:off x="6450676" y="2374910"/>
            <a:ext cx="5120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Franklin Gothic Medium" panose="020B0603020102020204" pitchFamily="34" charset="0"/>
              </a:rPr>
              <a:t>В рамках фестиваля профессий в профориентационных пробах приняли участие более 1500 школьников на площадках: «Создание и анимация 3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Franklin Gothic Medium" panose="020B0603020102020204" pitchFamily="34" charset="0"/>
              </a:rPr>
              <a:t>D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Franklin Gothic Medium" panose="020B0603020102020204" pitchFamily="34" charset="0"/>
              </a:rPr>
              <a:t>моделей», «3Д-моделирование для компьютерных игр».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C4D1F7-AFFF-5904-2057-CFF3818F3A8C}"/>
              </a:ext>
            </a:extLst>
          </p:cNvPr>
          <p:cNvSpPr txBox="1"/>
          <p:nvPr/>
        </p:nvSpPr>
        <p:spPr>
          <a:xfrm>
            <a:off x="300252" y="5717416"/>
            <a:ext cx="11271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Franklin Gothic Medium" panose="020B0603020102020204" pitchFamily="34" charset="0"/>
              </a:rPr>
              <a:t>В 2024 году на базе ЦОПП пройдут профессиональные пробы по компетенциям: «Графический дизайн», «Брейдинг», «Ландшафтный дизайн».</a:t>
            </a:r>
          </a:p>
        </p:txBody>
      </p:sp>
    </p:spTree>
    <p:extLst>
      <p:ext uri="{BB962C8B-B14F-4D97-AF65-F5344CB8AC3E}">
        <p14:creationId xmlns:p14="http://schemas.microsoft.com/office/powerpoint/2010/main" val="219936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9E735E-F61E-7D0F-8E9B-AE80FD79B0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4230806" y="-4230806"/>
            <a:ext cx="914400" cy="9376012"/>
          </a:xfrm>
          <a:prstGeom prst="rect">
            <a:avLst/>
          </a:prstGeom>
          <a:gradFill>
            <a:gsLst>
              <a:gs pos="100000">
                <a:srgbClr val="0969A2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0C62D57-8E4D-2E7E-8916-BAD64A6A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2" y="18256"/>
            <a:ext cx="9225886" cy="91440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Чемпионатная деятельность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77B07C73-974A-45E7-A32C-EEE23AE6A1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7080" y="6508009"/>
            <a:ext cx="167334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1400" b="1" smtClean="0">
                <a:solidFill>
                  <a:srgbClr val="EC5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sz="1400" b="1" dirty="0">
              <a:solidFill>
                <a:srgbClr val="EC5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CF8857-28B9-A690-95D7-6F308E934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2" y="3122839"/>
            <a:ext cx="3681046" cy="2743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522811-46E5-FAF1-ABDB-3B839B4D3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476" y="3122840"/>
            <a:ext cx="3681046" cy="2760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960F3F-FD37-BFEF-C895-61FDB7C64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700" y="3122839"/>
            <a:ext cx="3681048" cy="27607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095270-772E-9A24-5163-83A70AB41F11}"/>
              </a:ext>
            </a:extLst>
          </p:cNvPr>
          <p:cNvSpPr txBox="1"/>
          <p:nvPr/>
        </p:nvSpPr>
        <p:spPr>
          <a:xfrm>
            <a:off x="300252" y="1431439"/>
            <a:ext cx="11591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Franklin Gothic Medium" panose="020B0603020102020204" pitchFamily="34" charset="0"/>
              </a:rPr>
              <a:t>ЦОПП КО реализует тренировочные полигоны Абилимпикс по компетенциям:</a:t>
            </a:r>
          </a:p>
          <a:p>
            <a:endParaRPr lang="ru-RU" dirty="0">
              <a:solidFill>
                <a:schemeClr val="tx2">
                  <a:lumMod val="90000"/>
                  <a:lumOff val="10000"/>
                </a:schemeClr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Franklin Gothic Medium" panose="020B0603020102020204" pitchFamily="34" charset="0"/>
              </a:rPr>
              <a:t>Обработка текста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Franklin Gothic Medium" panose="020B0603020102020204" pitchFamily="34" charset="0"/>
              </a:rPr>
              <a:t>Веб-дизайн </a:t>
            </a:r>
          </a:p>
        </p:txBody>
      </p:sp>
    </p:spTree>
    <p:extLst>
      <p:ext uri="{BB962C8B-B14F-4D97-AF65-F5344CB8AC3E}">
        <p14:creationId xmlns:p14="http://schemas.microsoft.com/office/powerpoint/2010/main" val="505277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394</Words>
  <Application>Microsoft Office PowerPoint</Application>
  <PresentationFormat>Широкоэкранный</PresentationFormat>
  <Paragraphs>92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Franklin Gothic Medium</vt:lpstr>
      <vt:lpstr>Тема Office</vt:lpstr>
      <vt:lpstr>ЦЕНТР ОПЕРЕЖАЮЩЕЙ ПРОФЕССИОНАЛЬНОЙ ПОДГОТОВКИ КАЛИНИНГРАДСКОЙ ОБЛАСТИ  </vt:lpstr>
      <vt:lpstr>Профессиональное обучение для школьников в ЦОПП</vt:lpstr>
      <vt:lpstr>Выставки</vt:lpstr>
      <vt:lpstr>Проект «Профессия наизнанку»</vt:lpstr>
      <vt:lpstr>Проект «СПИЧ Профи»</vt:lpstr>
      <vt:lpstr>«Проект КИТиС – Школа будущего» </vt:lpstr>
      <vt:lpstr>Профориентационная деятельность </vt:lpstr>
      <vt:lpstr>Федеральный проект «Билет в будущее»</vt:lpstr>
      <vt:lpstr>Чемпионатная деятельность</vt:lpstr>
      <vt:lpstr>Федеральный проект  «Код будущего»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11792</dc:creator>
  <cp:lastModifiedBy>COPP</cp:lastModifiedBy>
  <cp:revision>7</cp:revision>
  <dcterms:created xsi:type="dcterms:W3CDTF">2024-07-17T12:21:04Z</dcterms:created>
  <dcterms:modified xsi:type="dcterms:W3CDTF">2024-08-14T11:34:22Z</dcterms:modified>
</cp:coreProperties>
</file>